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9AED9-E5AF-4945-96FD-A024BAB478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A2A02F3-DCB3-4AC5-9777-4702F4FE2C6B}">
      <dgm:prSet custT="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glow rad="1397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ctr" rtl="0"/>
          <a:r>
            <a:rPr lang="es-AR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COMPORTAMIENTO Y NIVEL DE CONOCIMIENTOS RESPECTO A LA AUTOMEDICACIÓN EN PROFESIONALES DE ENFERMERÍA</a:t>
          </a:r>
          <a:endParaRPr lang="es-AR" sz="3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79FA9-6B99-4976-80F6-957772BB3A20}" type="parTrans" cxnId="{F991FEDE-25EB-43F0-9E53-463A51CA9948}">
      <dgm:prSet/>
      <dgm:spPr/>
      <dgm:t>
        <a:bodyPr/>
        <a:lstStyle/>
        <a:p>
          <a:endParaRPr lang="es-AR"/>
        </a:p>
      </dgm:t>
    </dgm:pt>
    <dgm:pt modelId="{D997213D-6FF3-4BA4-8F8B-22A83C13BCF3}" type="sibTrans" cxnId="{F991FEDE-25EB-43F0-9E53-463A51CA9948}">
      <dgm:prSet/>
      <dgm:spPr/>
      <dgm:t>
        <a:bodyPr/>
        <a:lstStyle/>
        <a:p>
          <a:endParaRPr lang="es-AR"/>
        </a:p>
      </dgm:t>
    </dgm:pt>
    <dgm:pt modelId="{05C7570F-AC3C-442E-8CA0-66D4EE98BCD2}">
      <dgm:prSet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glow rad="1397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es-AR" sz="2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AUTORES</a:t>
          </a:r>
          <a:r>
            <a:rPr lang="es-AR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Delgado Lilia, García Estefanía, Moyano Emanuel.-</a:t>
          </a:r>
          <a:endParaRPr lang="es-A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760D9-CC33-4842-AA81-83619A809449}" type="parTrans" cxnId="{05FA174B-F8E1-4026-9AD2-5EB89D2EC0D4}">
      <dgm:prSet/>
      <dgm:spPr/>
      <dgm:t>
        <a:bodyPr/>
        <a:lstStyle/>
        <a:p>
          <a:endParaRPr lang="es-AR"/>
        </a:p>
      </dgm:t>
    </dgm:pt>
    <dgm:pt modelId="{B0E8CE55-72D6-4F51-9821-09115E797265}" type="sibTrans" cxnId="{05FA174B-F8E1-4026-9AD2-5EB89D2EC0D4}">
      <dgm:prSet/>
      <dgm:spPr/>
      <dgm:t>
        <a:bodyPr/>
        <a:lstStyle/>
        <a:p>
          <a:endParaRPr lang="es-AR"/>
        </a:p>
      </dgm:t>
    </dgm:pt>
    <dgm:pt modelId="{8DC1C4CE-8053-4B30-9AD2-99256E1FFDA9}" type="pres">
      <dgm:prSet presAssocID="{D339AED9-E5AF-4945-96FD-A024BAB478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4122BD1-80FB-40D0-82F5-063B3C0E7198}" type="pres">
      <dgm:prSet presAssocID="{9A2A02F3-DCB3-4AC5-9777-4702F4FE2C6B}" presName="parentText" presStyleLbl="node1" presStyleIdx="0" presStyleCnt="2" custScaleY="505335" custLinFactY="-100000" custLinFactNeighborX="-2037" custLinFactNeighborY="-19784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4A4A5E-6098-4E0B-9AE5-357E584E27CC}" type="pres">
      <dgm:prSet presAssocID="{D997213D-6FF3-4BA4-8F8B-22A83C13BCF3}" presName="spacer" presStyleCnt="0"/>
      <dgm:spPr/>
    </dgm:pt>
    <dgm:pt modelId="{8EF9C7AB-D971-45D7-A966-7F1B2934F3A4}" type="pres">
      <dgm:prSet presAssocID="{05C7570F-AC3C-442E-8CA0-66D4EE98BCD2}" presName="parentText" presStyleLbl="node1" presStyleIdx="1" presStyleCnt="2" custScaleY="124981" custLinFactY="-180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5FA174B-F8E1-4026-9AD2-5EB89D2EC0D4}" srcId="{D339AED9-E5AF-4945-96FD-A024BAB47853}" destId="{05C7570F-AC3C-442E-8CA0-66D4EE98BCD2}" srcOrd="1" destOrd="0" parTransId="{1FF760D9-CC33-4842-AA81-83619A809449}" sibTransId="{B0E8CE55-72D6-4F51-9821-09115E797265}"/>
    <dgm:cxn modelId="{8729EE58-4D5A-47F5-9096-B6BA60D3A559}" type="presOf" srcId="{9A2A02F3-DCB3-4AC5-9777-4702F4FE2C6B}" destId="{C4122BD1-80FB-40D0-82F5-063B3C0E7198}" srcOrd="0" destOrd="0" presId="urn:microsoft.com/office/officeart/2005/8/layout/vList2"/>
    <dgm:cxn modelId="{48811EBF-36F8-4E14-9D23-3ABB2511E6DE}" type="presOf" srcId="{D339AED9-E5AF-4945-96FD-A024BAB47853}" destId="{8DC1C4CE-8053-4B30-9AD2-99256E1FFDA9}" srcOrd="0" destOrd="0" presId="urn:microsoft.com/office/officeart/2005/8/layout/vList2"/>
    <dgm:cxn modelId="{C51D1AD6-6ACB-44AC-99D6-2CB656401BAB}" type="presOf" srcId="{05C7570F-AC3C-442E-8CA0-66D4EE98BCD2}" destId="{8EF9C7AB-D971-45D7-A966-7F1B2934F3A4}" srcOrd="0" destOrd="0" presId="urn:microsoft.com/office/officeart/2005/8/layout/vList2"/>
    <dgm:cxn modelId="{F991FEDE-25EB-43F0-9E53-463A51CA9948}" srcId="{D339AED9-E5AF-4945-96FD-A024BAB47853}" destId="{9A2A02F3-DCB3-4AC5-9777-4702F4FE2C6B}" srcOrd="0" destOrd="0" parTransId="{E4D79FA9-6B99-4976-80F6-957772BB3A20}" sibTransId="{D997213D-6FF3-4BA4-8F8B-22A83C13BCF3}"/>
    <dgm:cxn modelId="{D111BCCD-7DE2-4B20-AC95-C26D38C0941F}" type="presParOf" srcId="{8DC1C4CE-8053-4B30-9AD2-99256E1FFDA9}" destId="{C4122BD1-80FB-40D0-82F5-063B3C0E7198}" srcOrd="0" destOrd="0" presId="urn:microsoft.com/office/officeart/2005/8/layout/vList2"/>
    <dgm:cxn modelId="{56B79BB3-590A-418A-8C0A-E9A7C9E9A139}" type="presParOf" srcId="{8DC1C4CE-8053-4B30-9AD2-99256E1FFDA9}" destId="{384A4A5E-6098-4E0B-9AE5-357E584E27CC}" srcOrd="1" destOrd="0" presId="urn:microsoft.com/office/officeart/2005/8/layout/vList2"/>
    <dgm:cxn modelId="{5903197D-01F8-4AFD-B51B-B5E3F27257B2}" type="presParOf" srcId="{8DC1C4CE-8053-4B30-9AD2-99256E1FFDA9}" destId="{8EF9C7AB-D971-45D7-A966-7F1B2934F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7C123-1967-4D2F-9B23-4341206669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EC2415C-F535-4D42-8304-4DBABB6D2641}">
      <dgm:prSet/>
      <dgm:spPr>
        <a:solidFill>
          <a:schemeClr val="accent6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s-AR" b="1" i="0" dirty="0" smtClean="0">
              <a:latin typeface="Arial" panose="020B0604020202020204" pitchFamily="34" charset="0"/>
              <a:cs typeface="Arial" panose="020B0604020202020204" pitchFamily="34" charset="0"/>
            </a:rPr>
            <a:t>¿Cuál es el comportamiento y nivel de conocimientos respecto a la automedicación en los profesionales de enfermería del hospital T. J. Schestakow de San Rafael Mendoza, en los meses de mayo a julio de 2015?</a:t>
          </a:r>
          <a:endParaRPr lang="es-A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91361-6CB5-42D5-99B8-7528A93BBEE7}" type="parTrans" cxnId="{32A8D7E5-24D9-4E71-8AAB-DB8BD5D3121E}">
      <dgm:prSet/>
      <dgm:spPr/>
      <dgm:t>
        <a:bodyPr/>
        <a:lstStyle/>
        <a:p>
          <a:endParaRPr lang="es-AR"/>
        </a:p>
      </dgm:t>
    </dgm:pt>
    <dgm:pt modelId="{0F9E6ED0-8E53-484F-B20A-95B893408859}" type="sibTrans" cxnId="{32A8D7E5-24D9-4E71-8AAB-DB8BD5D3121E}">
      <dgm:prSet/>
      <dgm:spPr/>
      <dgm:t>
        <a:bodyPr/>
        <a:lstStyle/>
        <a:p>
          <a:endParaRPr lang="es-AR"/>
        </a:p>
      </dgm:t>
    </dgm:pt>
    <dgm:pt modelId="{6E8F3198-12C6-4F78-9697-499F7E9E8851}">
      <dgm:prSet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Determinar el comportamiento y nivel de conocimientos respecto a la automedicación  en el personal  de enfermería del hospital T. J. Schestakow de San Rafael Mendoza, en los meses de mayo a julio de 2015.</a:t>
          </a:r>
          <a:endParaRPr lang="es-AR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63B85-54FE-47E7-8629-863AB083099C}" type="parTrans" cxnId="{7FC89572-0CD5-447E-86D2-00F55E4544CD}">
      <dgm:prSet/>
      <dgm:spPr/>
      <dgm:t>
        <a:bodyPr/>
        <a:lstStyle/>
        <a:p>
          <a:endParaRPr lang="es-AR"/>
        </a:p>
      </dgm:t>
    </dgm:pt>
    <dgm:pt modelId="{5FEAA96D-963A-4DF4-8F9E-40BE42E4F2B1}" type="sibTrans" cxnId="{7FC89572-0CD5-447E-86D2-00F55E4544CD}">
      <dgm:prSet/>
      <dgm:spPr/>
      <dgm:t>
        <a:bodyPr/>
        <a:lstStyle/>
        <a:p>
          <a:endParaRPr lang="es-AR"/>
        </a:p>
      </dgm:t>
    </dgm:pt>
    <dgm:pt modelId="{FB348C24-9AB3-4429-BDC7-1ED1057310F8}" type="pres">
      <dgm:prSet presAssocID="{9DA7C123-1967-4D2F-9B23-4341206669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029C1AC-AAB6-4B72-BD8D-2B17BA0195D2}" type="pres">
      <dgm:prSet presAssocID="{AEC2415C-F535-4D42-8304-4DBABB6D2641}" presName="composite" presStyleCnt="0"/>
      <dgm:spPr/>
    </dgm:pt>
    <dgm:pt modelId="{9845F878-2DBF-45DE-8D89-675DA7C2F383}" type="pres">
      <dgm:prSet presAssocID="{AEC2415C-F535-4D42-8304-4DBABB6D2641}" presName="imgShp" presStyleLbl="fgImgPlace1" presStyleIdx="0" presStyleCnt="2" custScaleX="86113" custScaleY="80978" custLinFactNeighborX="-53656" custLinFactNeighborY="166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</dgm:pt>
    <dgm:pt modelId="{AA42C501-7581-4A69-9CBC-2D45106CDEC8}" type="pres">
      <dgm:prSet presAssocID="{AEC2415C-F535-4D42-8304-4DBABB6D2641}" presName="txShp" presStyleLbl="node1" presStyleIdx="0" presStyleCnt="2" custScaleX="142635" custScaleY="7608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3AAD48-3A05-4121-879A-61C00E10252D}" type="pres">
      <dgm:prSet presAssocID="{0F9E6ED0-8E53-484F-B20A-95B893408859}" presName="spacing" presStyleCnt="0"/>
      <dgm:spPr/>
    </dgm:pt>
    <dgm:pt modelId="{AA331BE2-8390-4B17-A83D-DDE03947E4DF}" type="pres">
      <dgm:prSet presAssocID="{6E8F3198-12C6-4F78-9697-499F7E9E8851}" presName="composite" presStyleCnt="0"/>
      <dgm:spPr/>
    </dgm:pt>
    <dgm:pt modelId="{D7FB2C98-545B-4EDC-8BEA-C2D1B35CB9EA}" type="pres">
      <dgm:prSet presAssocID="{6E8F3198-12C6-4F78-9697-499F7E9E8851}" presName="imgShp" presStyleLbl="fgImgPlace1" presStyleIdx="1" presStyleCnt="2" custScaleX="79505" custScaleY="77437" custLinFactNeighborX="-41571" custLinFactNeighborY="-1274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</dgm:pt>
    <dgm:pt modelId="{D8B83286-3AD8-4B2B-A457-ED9A162D223C}" type="pres">
      <dgm:prSet presAssocID="{6E8F3198-12C6-4F78-9697-499F7E9E8851}" presName="txShp" presStyleLbl="node1" presStyleIdx="1" presStyleCnt="2" custScaleX="140093" custScaleY="72067" custLinFactNeighborX="1678" custLinFactNeighborY="-1049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2A8D7E5-24D9-4E71-8AAB-DB8BD5D3121E}" srcId="{9DA7C123-1967-4D2F-9B23-434120666939}" destId="{AEC2415C-F535-4D42-8304-4DBABB6D2641}" srcOrd="0" destOrd="0" parTransId="{01291361-6CB5-42D5-99B8-7528A93BBEE7}" sibTransId="{0F9E6ED0-8E53-484F-B20A-95B893408859}"/>
    <dgm:cxn modelId="{7FC89572-0CD5-447E-86D2-00F55E4544CD}" srcId="{9DA7C123-1967-4D2F-9B23-434120666939}" destId="{6E8F3198-12C6-4F78-9697-499F7E9E8851}" srcOrd="1" destOrd="0" parTransId="{B2D63B85-54FE-47E7-8629-863AB083099C}" sibTransId="{5FEAA96D-963A-4DF4-8F9E-40BE42E4F2B1}"/>
    <dgm:cxn modelId="{E4E903EB-D1DC-4E7A-BD48-E18F8BB84BE9}" type="presOf" srcId="{9DA7C123-1967-4D2F-9B23-434120666939}" destId="{FB348C24-9AB3-4429-BDC7-1ED1057310F8}" srcOrd="0" destOrd="0" presId="urn:microsoft.com/office/officeart/2005/8/layout/vList3"/>
    <dgm:cxn modelId="{852825AE-4255-41FC-A1F4-367354DEA6B3}" type="presOf" srcId="{6E8F3198-12C6-4F78-9697-499F7E9E8851}" destId="{D8B83286-3AD8-4B2B-A457-ED9A162D223C}" srcOrd="0" destOrd="0" presId="urn:microsoft.com/office/officeart/2005/8/layout/vList3"/>
    <dgm:cxn modelId="{EF2876AD-C141-404D-B745-D9590A62E467}" type="presOf" srcId="{AEC2415C-F535-4D42-8304-4DBABB6D2641}" destId="{AA42C501-7581-4A69-9CBC-2D45106CDEC8}" srcOrd="0" destOrd="0" presId="urn:microsoft.com/office/officeart/2005/8/layout/vList3"/>
    <dgm:cxn modelId="{51A5A0FA-80F3-4454-BDC6-2B5FF1F6BEA3}" type="presParOf" srcId="{FB348C24-9AB3-4429-BDC7-1ED1057310F8}" destId="{2029C1AC-AAB6-4B72-BD8D-2B17BA0195D2}" srcOrd="0" destOrd="0" presId="urn:microsoft.com/office/officeart/2005/8/layout/vList3"/>
    <dgm:cxn modelId="{EDDE9DC4-6F0E-4982-8A43-514CE5F95B8D}" type="presParOf" srcId="{2029C1AC-AAB6-4B72-BD8D-2B17BA0195D2}" destId="{9845F878-2DBF-45DE-8D89-675DA7C2F383}" srcOrd="0" destOrd="0" presId="urn:microsoft.com/office/officeart/2005/8/layout/vList3"/>
    <dgm:cxn modelId="{F74FF2F4-C08C-4119-A15B-E22BE189C823}" type="presParOf" srcId="{2029C1AC-AAB6-4B72-BD8D-2B17BA0195D2}" destId="{AA42C501-7581-4A69-9CBC-2D45106CDEC8}" srcOrd="1" destOrd="0" presId="urn:microsoft.com/office/officeart/2005/8/layout/vList3"/>
    <dgm:cxn modelId="{3BFACCD7-E09A-44E3-BB92-C266DE75EB57}" type="presParOf" srcId="{FB348C24-9AB3-4429-BDC7-1ED1057310F8}" destId="{2E3AAD48-3A05-4121-879A-61C00E10252D}" srcOrd="1" destOrd="0" presId="urn:microsoft.com/office/officeart/2005/8/layout/vList3"/>
    <dgm:cxn modelId="{4A5C6197-DE88-47F5-AB6B-07B97245AD0D}" type="presParOf" srcId="{FB348C24-9AB3-4429-BDC7-1ED1057310F8}" destId="{AA331BE2-8390-4B17-A83D-DDE03947E4DF}" srcOrd="2" destOrd="0" presId="urn:microsoft.com/office/officeart/2005/8/layout/vList3"/>
    <dgm:cxn modelId="{3736BB46-26C3-46E5-A20A-454EA5C73E4C}" type="presParOf" srcId="{AA331BE2-8390-4B17-A83D-DDE03947E4DF}" destId="{D7FB2C98-545B-4EDC-8BEA-C2D1B35CB9EA}" srcOrd="0" destOrd="0" presId="urn:microsoft.com/office/officeart/2005/8/layout/vList3"/>
    <dgm:cxn modelId="{A1DA72C0-0868-4839-9DC6-7029431A0F1E}" type="presParOf" srcId="{AA331BE2-8390-4B17-A83D-DDE03947E4DF}" destId="{D8B83286-3AD8-4B2B-A457-ED9A162D22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71344-CF21-42CB-A2EA-52F98724B62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058033C-EF5F-4E67-BD3E-FA84476EEBA5}">
      <dgm:prSet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Saber si el grupo de personal de enfermería del hospital T. J. Schestakow consumen o no medicamentos sin prescripción médica.</a:t>
          </a:r>
          <a:endParaRPr lang="es-AR" sz="24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8C6B9-D6AA-463C-84C4-CE8A831326DD}" type="parTrans" cxnId="{12CDFF99-96FF-4BCD-9AA5-0A5AAD969769}">
      <dgm:prSet/>
      <dgm:spPr/>
      <dgm:t>
        <a:bodyPr/>
        <a:lstStyle/>
        <a:p>
          <a:endParaRPr lang="es-AR"/>
        </a:p>
      </dgm:t>
    </dgm:pt>
    <dgm:pt modelId="{8CB9A6F4-E2CC-40C5-92C7-7DECEE862AE7}" type="sibTrans" cxnId="{12CDFF99-96FF-4BCD-9AA5-0A5AAD969769}">
      <dgm:prSet/>
      <dgm:spPr/>
      <dgm:t>
        <a:bodyPr/>
        <a:lstStyle/>
        <a:p>
          <a:endParaRPr lang="es-AR"/>
        </a:p>
      </dgm:t>
    </dgm:pt>
    <dgm:pt modelId="{1F60D330-C751-4ADB-BB69-42396D6BB6C0}">
      <dgm:prSet custT="1"/>
      <dgm:spPr>
        <a:solidFill>
          <a:schemeClr val="accent6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Conocer cuál es el nivel de conocimientos que posee el grupo de personal de enfermería del hospital T. J. Schestakow sobre la automedicación y sus riesgos.</a:t>
          </a:r>
          <a:endParaRPr lang="es-AR" sz="2400" b="1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F7681-4C55-4520-B71C-4348B88B64F6}" type="parTrans" cxnId="{C011137C-8787-4932-845C-FF4D614E3A39}">
      <dgm:prSet/>
      <dgm:spPr/>
      <dgm:t>
        <a:bodyPr/>
        <a:lstStyle/>
        <a:p>
          <a:endParaRPr lang="es-AR"/>
        </a:p>
      </dgm:t>
    </dgm:pt>
    <dgm:pt modelId="{A243C43A-48C0-463F-9FE4-4D978BCA5D7A}" type="sibTrans" cxnId="{C011137C-8787-4932-845C-FF4D614E3A39}">
      <dgm:prSet/>
      <dgm:spPr/>
      <dgm:t>
        <a:bodyPr/>
        <a:lstStyle/>
        <a:p>
          <a:endParaRPr lang="es-AR"/>
        </a:p>
      </dgm:t>
    </dgm:pt>
    <dgm:pt modelId="{064755EE-D3EF-4518-A706-8C5AB722A523}">
      <dgm:prSet custT="1"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s-ES" sz="2400" b="1" u="non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Identificar cuáles son los principales factores predisponentes a la práctica de la automedicación en el grupo de personal de enfermería del hospital T. J. Schestakow</a:t>
          </a:r>
          <a:r>
            <a:rPr lang="es-ES" sz="1800" u="none" dirty="0" smtClean="0"/>
            <a:t>.</a:t>
          </a:r>
          <a:endParaRPr lang="es-AR" sz="1800" u="none" dirty="0"/>
        </a:p>
      </dgm:t>
    </dgm:pt>
    <dgm:pt modelId="{F806AECB-28C4-422F-B8C7-5EDCA2D64579}" type="parTrans" cxnId="{4E998209-8DC7-43C1-9FBE-CEE73D6CC716}">
      <dgm:prSet/>
      <dgm:spPr/>
      <dgm:t>
        <a:bodyPr/>
        <a:lstStyle/>
        <a:p>
          <a:endParaRPr lang="es-AR"/>
        </a:p>
      </dgm:t>
    </dgm:pt>
    <dgm:pt modelId="{CC1E10DE-0FBE-457E-B713-48F829F9C18B}" type="sibTrans" cxnId="{4E998209-8DC7-43C1-9FBE-CEE73D6CC716}">
      <dgm:prSet/>
      <dgm:spPr/>
      <dgm:t>
        <a:bodyPr/>
        <a:lstStyle/>
        <a:p>
          <a:endParaRPr lang="es-AR"/>
        </a:p>
      </dgm:t>
    </dgm:pt>
    <dgm:pt modelId="{4BD93442-0ADD-4517-B20F-1B1BE33B89BB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s-AR" sz="1400"/>
        </a:p>
      </dgm:t>
    </dgm:pt>
    <dgm:pt modelId="{C5C03486-8B17-41F1-9235-FB6B02F8E544}" type="parTrans" cxnId="{9D71E15D-A0ED-4FE8-8303-57CBD1ED31ED}">
      <dgm:prSet/>
      <dgm:spPr/>
      <dgm:t>
        <a:bodyPr/>
        <a:lstStyle/>
        <a:p>
          <a:endParaRPr lang="es-AR"/>
        </a:p>
      </dgm:t>
    </dgm:pt>
    <dgm:pt modelId="{CFE64290-A702-4E37-BAD0-4906A58EC59E}" type="sibTrans" cxnId="{9D71E15D-A0ED-4FE8-8303-57CBD1ED31ED}">
      <dgm:prSet/>
      <dgm:spPr/>
      <dgm:t>
        <a:bodyPr/>
        <a:lstStyle/>
        <a:p>
          <a:endParaRPr lang="es-AR"/>
        </a:p>
      </dgm:t>
    </dgm:pt>
    <dgm:pt modelId="{E94AADC8-0A6D-42E1-8991-91615E81B113}">
      <dgm:prSet/>
      <dgm:spPr>
        <a:solidFill>
          <a:schemeClr val="accent5">
            <a:lumMod val="5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es-AR" sz="1400" dirty="0"/>
        </a:p>
      </dgm:t>
    </dgm:pt>
    <dgm:pt modelId="{3E930C70-1BB8-4EA0-9067-0242CD7BF935}" type="parTrans" cxnId="{B6DF33C6-EC35-4760-BD32-214F10C2E1F3}">
      <dgm:prSet/>
      <dgm:spPr/>
      <dgm:t>
        <a:bodyPr/>
        <a:lstStyle/>
        <a:p>
          <a:endParaRPr lang="es-AR"/>
        </a:p>
      </dgm:t>
    </dgm:pt>
    <dgm:pt modelId="{BFEADAE7-DDCC-4B3C-8791-856219FDF920}" type="sibTrans" cxnId="{B6DF33C6-EC35-4760-BD32-214F10C2E1F3}">
      <dgm:prSet/>
      <dgm:spPr/>
      <dgm:t>
        <a:bodyPr/>
        <a:lstStyle/>
        <a:p>
          <a:endParaRPr lang="es-AR"/>
        </a:p>
      </dgm:t>
    </dgm:pt>
    <dgm:pt modelId="{4038E964-EDED-4941-AC98-846C0E093F9B}" type="pres">
      <dgm:prSet presAssocID="{BF771344-CF21-42CB-A2EA-52F98724B62B}" presName="linearFlow" presStyleCnt="0">
        <dgm:presLayoutVars>
          <dgm:dir/>
          <dgm:resizeHandles val="exact"/>
        </dgm:presLayoutVars>
      </dgm:prSet>
      <dgm:spPr/>
    </dgm:pt>
    <dgm:pt modelId="{5E1EB83E-9147-4DB6-9D52-4D9AFC600BD0}" type="pres">
      <dgm:prSet presAssocID="{E058033C-EF5F-4E67-BD3E-FA84476EEBA5}" presName="composite" presStyleCnt="0"/>
      <dgm:spPr/>
    </dgm:pt>
    <dgm:pt modelId="{BCF371B7-3DBB-46E6-82C8-FF21870001D1}" type="pres">
      <dgm:prSet presAssocID="{E058033C-EF5F-4E67-BD3E-FA84476EEBA5}" presName="imgShp" presStyleLbl="fgImgPlace1" presStyleIdx="0" presStyleCnt="3" custScaleX="157751" custScaleY="140771" custLinFactX="-32141" custLinFactNeighborX="-100000" custLinFactNeighborY="460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AR"/>
        </a:p>
      </dgm:t>
    </dgm:pt>
    <dgm:pt modelId="{01B5A60F-8C95-4815-9745-1CA4220A5A22}" type="pres">
      <dgm:prSet presAssocID="{E058033C-EF5F-4E67-BD3E-FA84476EEBA5}" presName="txShp" presStyleLbl="node1" presStyleIdx="0" presStyleCnt="3" custScaleX="127592" custScaleY="129983" custLinFactNeighborX="405" custLinFactNeighborY="1189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3BD4B6-AF60-45BC-8E17-B2088B485DDE}" type="pres">
      <dgm:prSet presAssocID="{8CB9A6F4-E2CC-40C5-92C7-7DECEE862AE7}" presName="spacing" presStyleCnt="0"/>
      <dgm:spPr/>
    </dgm:pt>
    <dgm:pt modelId="{CED187D8-99A7-4FFE-8F27-B9E205BBB048}" type="pres">
      <dgm:prSet presAssocID="{1F60D330-C751-4ADB-BB69-42396D6BB6C0}" presName="composite" presStyleCnt="0"/>
      <dgm:spPr/>
    </dgm:pt>
    <dgm:pt modelId="{5DCA5D14-E27F-43DB-8049-499CD698ED82}" type="pres">
      <dgm:prSet presAssocID="{1F60D330-C751-4ADB-BB69-42396D6BB6C0}" presName="imgShp" presStyleLbl="fgImgPlace1" presStyleIdx="1" presStyleCnt="3" custScaleX="165837" custScaleY="149958" custLinFactX="-32141" custLinFactNeighborX="-100000" custLinFactNeighborY="-132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</dgm:pt>
    <dgm:pt modelId="{A775FAB7-E2E0-4891-9082-BB2CA4E4050C}" type="pres">
      <dgm:prSet presAssocID="{1F60D330-C751-4ADB-BB69-42396D6BB6C0}" presName="txShp" presStyleLbl="node1" presStyleIdx="1" presStyleCnt="3" custScaleX="126540" custScaleY="124320" custLinFactNeighborX="526" custLinFactNeighborY="-883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4F5976-1A81-4ADB-A7DD-C4B11CD41F35}" type="pres">
      <dgm:prSet presAssocID="{A243C43A-48C0-463F-9FE4-4D978BCA5D7A}" presName="spacing" presStyleCnt="0"/>
      <dgm:spPr/>
    </dgm:pt>
    <dgm:pt modelId="{9DB5981C-93C1-48B8-8CF7-B5C4E361A6FA}" type="pres">
      <dgm:prSet presAssocID="{064755EE-D3EF-4518-A706-8C5AB722A523}" presName="composite" presStyleCnt="0"/>
      <dgm:spPr/>
    </dgm:pt>
    <dgm:pt modelId="{4D841D53-3AAF-49F1-8DEB-C8F5E1012763}" type="pres">
      <dgm:prSet presAssocID="{064755EE-D3EF-4518-A706-8C5AB722A523}" presName="imgShp" presStyleLbl="fgImgPlace1" presStyleIdx="2" presStyleCnt="3" custScaleX="166050" custScaleY="157949" custLinFactX="-32141" custLinFactNeighborX="-100000" custLinFactNeighborY="-2550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</dgm:pt>
    <dgm:pt modelId="{F5D61BCE-8CC9-4EAC-9F36-7EB2814CABAB}" type="pres">
      <dgm:prSet presAssocID="{064755EE-D3EF-4518-A706-8C5AB722A523}" presName="txShp" presStyleLbl="node1" presStyleIdx="2" presStyleCnt="3" custScaleX="130396" custScaleY="141316" custLinFactNeighborX="2103" custLinFactNeighborY="-2483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D71E15D-A0ED-4FE8-8303-57CBD1ED31ED}" srcId="{064755EE-D3EF-4518-A706-8C5AB722A523}" destId="{4BD93442-0ADD-4517-B20F-1B1BE33B89BB}" srcOrd="0" destOrd="0" parTransId="{C5C03486-8B17-41F1-9235-FB6B02F8E544}" sibTransId="{CFE64290-A702-4E37-BAD0-4906A58EC59E}"/>
    <dgm:cxn modelId="{B6DF33C6-EC35-4760-BD32-214F10C2E1F3}" srcId="{064755EE-D3EF-4518-A706-8C5AB722A523}" destId="{E94AADC8-0A6D-42E1-8991-91615E81B113}" srcOrd="1" destOrd="0" parTransId="{3E930C70-1BB8-4EA0-9067-0242CD7BF935}" sibTransId="{BFEADAE7-DDCC-4B3C-8791-856219FDF920}"/>
    <dgm:cxn modelId="{3EF6AD5A-E2B8-4F9E-AFF2-5033C3289D68}" type="presOf" srcId="{4BD93442-0ADD-4517-B20F-1B1BE33B89BB}" destId="{F5D61BCE-8CC9-4EAC-9F36-7EB2814CABAB}" srcOrd="0" destOrd="1" presId="urn:microsoft.com/office/officeart/2005/8/layout/vList3"/>
    <dgm:cxn modelId="{2D003158-46E7-49CB-9DA8-B572CDDCEF11}" type="presOf" srcId="{BF771344-CF21-42CB-A2EA-52F98724B62B}" destId="{4038E964-EDED-4941-AC98-846C0E093F9B}" srcOrd="0" destOrd="0" presId="urn:microsoft.com/office/officeart/2005/8/layout/vList3"/>
    <dgm:cxn modelId="{44963111-D4DB-4942-85F6-05565BAFB0F9}" type="presOf" srcId="{1F60D330-C751-4ADB-BB69-42396D6BB6C0}" destId="{A775FAB7-E2E0-4891-9082-BB2CA4E4050C}" srcOrd="0" destOrd="0" presId="urn:microsoft.com/office/officeart/2005/8/layout/vList3"/>
    <dgm:cxn modelId="{12CDFF99-96FF-4BCD-9AA5-0A5AAD969769}" srcId="{BF771344-CF21-42CB-A2EA-52F98724B62B}" destId="{E058033C-EF5F-4E67-BD3E-FA84476EEBA5}" srcOrd="0" destOrd="0" parTransId="{41B8C6B9-D6AA-463C-84C4-CE8A831326DD}" sibTransId="{8CB9A6F4-E2CC-40C5-92C7-7DECEE862AE7}"/>
    <dgm:cxn modelId="{AC758DB2-E866-4925-9EA1-668874E7E1D4}" type="presOf" srcId="{E94AADC8-0A6D-42E1-8991-91615E81B113}" destId="{F5D61BCE-8CC9-4EAC-9F36-7EB2814CABAB}" srcOrd="0" destOrd="2" presId="urn:microsoft.com/office/officeart/2005/8/layout/vList3"/>
    <dgm:cxn modelId="{18C5D77A-886F-4E56-89B1-881D7269C56D}" type="presOf" srcId="{064755EE-D3EF-4518-A706-8C5AB722A523}" destId="{F5D61BCE-8CC9-4EAC-9F36-7EB2814CABAB}" srcOrd="0" destOrd="0" presId="urn:microsoft.com/office/officeart/2005/8/layout/vList3"/>
    <dgm:cxn modelId="{D73B2889-017F-4489-9BF4-E16ADBEF00F6}" type="presOf" srcId="{E058033C-EF5F-4E67-BD3E-FA84476EEBA5}" destId="{01B5A60F-8C95-4815-9745-1CA4220A5A22}" srcOrd="0" destOrd="0" presId="urn:microsoft.com/office/officeart/2005/8/layout/vList3"/>
    <dgm:cxn modelId="{C011137C-8787-4932-845C-FF4D614E3A39}" srcId="{BF771344-CF21-42CB-A2EA-52F98724B62B}" destId="{1F60D330-C751-4ADB-BB69-42396D6BB6C0}" srcOrd="1" destOrd="0" parTransId="{60DF7681-4C55-4520-B71C-4348B88B64F6}" sibTransId="{A243C43A-48C0-463F-9FE4-4D978BCA5D7A}"/>
    <dgm:cxn modelId="{4E998209-8DC7-43C1-9FBE-CEE73D6CC716}" srcId="{BF771344-CF21-42CB-A2EA-52F98724B62B}" destId="{064755EE-D3EF-4518-A706-8C5AB722A523}" srcOrd="2" destOrd="0" parTransId="{F806AECB-28C4-422F-B8C7-5EDCA2D64579}" sibTransId="{CC1E10DE-0FBE-457E-B713-48F829F9C18B}"/>
    <dgm:cxn modelId="{C34FEA08-628C-435C-9499-EC2FC19016DF}" type="presParOf" srcId="{4038E964-EDED-4941-AC98-846C0E093F9B}" destId="{5E1EB83E-9147-4DB6-9D52-4D9AFC600BD0}" srcOrd="0" destOrd="0" presId="urn:microsoft.com/office/officeart/2005/8/layout/vList3"/>
    <dgm:cxn modelId="{18E2EF99-0737-4E55-8AE4-1F2B560F5283}" type="presParOf" srcId="{5E1EB83E-9147-4DB6-9D52-4D9AFC600BD0}" destId="{BCF371B7-3DBB-46E6-82C8-FF21870001D1}" srcOrd="0" destOrd="0" presId="urn:microsoft.com/office/officeart/2005/8/layout/vList3"/>
    <dgm:cxn modelId="{D0400842-9D5C-4819-B181-996852A7987F}" type="presParOf" srcId="{5E1EB83E-9147-4DB6-9D52-4D9AFC600BD0}" destId="{01B5A60F-8C95-4815-9745-1CA4220A5A22}" srcOrd="1" destOrd="0" presId="urn:microsoft.com/office/officeart/2005/8/layout/vList3"/>
    <dgm:cxn modelId="{180A7768-1493-49DC-8465-D7BFB60CF106}" type="presParOf" srcId="{4038E964-EDED-4941-AC98-846C0E093F9B}" destId="{0D3BD4B6-AF60-45BC-8E17-B2088B485DDE}" srcOrd="1" destOrd="0" presId="urn:microsoft.com/office/officeart/2005/8/layout/vList3"/>
    <dgm:cxn modelId="{58E3D556-AD0D-45E6-AC5D-CDE5DB95CB5E}" type="presParOf" srcId="{4038E964-EDED-4941-AC98-846C0E093F9B}" destId="{CED187D8-99A7-4FFE-8F27-B9E205BBB048}" srcOrd="2" destOrd="0" presId="urn:microsoft.com/office/officeart/2005/8/layout/vList3"/>
    <dgm:cxn modelId="{B1DA1850-C06B-44F1-8CC3-B1360FE62843}" type="presParOf" srcId="{CED187D8-99A7-4FFE-8F27-B9E205BBB048}" destId="{5DCA5D14-E27F-43DB-8049-499CD698ED82}" srcOrd="0" destOrd="0" presId="urn:microsoft.com/office/officeart/2005/8/layout/vList3"/>
    <dgm:cxn modelId="{DCBD95B2-C1DC-4C8A-9D16-FD51B71A9A4B}" type="presParOf" srcId="{CED187D8-99A7-4FFE-8F27-B9E205BBB048}" destId="{A775FAB7-E2E0-4891-9082-BB2CA4E4050C}" srcOrd="1" destOrd="0" presId="urn:microsoft.com/office/officeart/2005/8/layout/vList3"/>
    <dgm:cxn modelId="{A9C60BC8-6934-438F-ACB3-A8A0A3A9929A}" type="presParOf" srcId="{4038E964-EDED-4941-AC98-846C0E093F9B}" destId="{914F5976-1A81-4ADB-A7DD-C4B11CD41F35}" srcOrd="3" destOrd="0" presId="urn:microsoft.com/office/officeart/2005/8/layout/vList3"/>
    <dgm:cxn modelId="{BBF05163-5607-465D-BE0B-88938A34C3A3}" type="presParOf" srcId="{4038E964-EDED-4941-AC98-846C0E093F9B}" destId="{9DB5981C-93C1-48B8-8CF7-B5C4E361A6FA}" srcOrd="4" destOrd="0" presId="urn:microsoft.com/office/officeart/2005/8/layout/vList3"/>
    <dgm:cxn modelId="{3F557151-8088-42B6-B845-914B72DE4714}" type="presParOf" srcId="{9DB5981C-93C1-48B8-8CF7-B5C4E361A6FA}" destId="{4D841D53-3AAF-49F1-8DEB-C8F5E1012763}" srcOrd="0" destOrd="0" presId="urn:microsoft.com/office/officeart/2005/8/layout/vList3"/>
    <dgm:cxn modelId="{36C11E47-0B52-4998-A6F7-9CA9ED179CB3}" type="presParOf" srcId="{9DB5981C-93C1-48B8-8CF7-B5C4E361A6FA}" destId="{F5D61BCE-8CC9-4EAC-9F36-7EB2814CAB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41638-EB41-4C23-BF6E-DAFA8853A45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A95297A-EF04-4CB3-9C59-6E3E187E397C}">
      <dgm:prSet phldrT="[Texto]" custT="1"/>
      <dgm:spPr/>
      <dgm:t>
        <a:bodyPr/>
        <a:lstStyle/>
        <a:p>
          <a:r>
            <a: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CRITERIOS DE INCLUSIÓN</a:t>
          </a:r>
          <a:endParaRPr lang="es-A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4513C-A5C4-40CB-A75E-308A51DC6E51}" type="parTrans" cxnId="{F8A3F8C0-C329-4549-ACBD-59F77961B5B7}">
      <dgm:prSet/>
      <dgm:spPr/>
      <dgm:t>
        <a:bodyPr/>
        <a:lstStyle/>
        <a:p>
          <a:endParaRPr lang="es-AR"/>
        </a:p>
      </dgm:t>
    </dgm:pt>
    <dgm:pt modelId="{F28D80D3-C7B4-43CE-B847-04D3BB7968B6}" type="sibTrans" cxnId="{F8A3F8C0-C329-4549-ACBD-59F77961B5B7}">
      <dgm:prSet/>
      <dgm:spPr/>
      <dgm:t>
        <a:bodyPr/>
        <a:lstStyle/>
        <a:p>
          <a:endParaRPr lang="es-AR"/>
        </a:p>
      </dgm:t>
    </dgm:pt>
    <dgm:pt modelId="{534994E1-3775-4636-A874-4C5736BE9E6E}">
      <dgm:prSet phldrT="[Texto]" custT="1"/>
      <dgm:spPr/>
      <dgm:t>
        <a:bodyPr/>
        <a:lstStyle/>
        <a:p>
          <a:r>
            <a: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CRITERIOS DE EXCLUSIÓN</a:t>
          </a:r>
          <a:endParaRPr lang="es-AR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D335F-95AD-4495-99B9-B32636FCA1C1}" type="parTrans" cxnId="{7579C61B-ACE9-4E8C-ABF5-8D1459DDA835}">
      <dgm:prSet/>
      <dgm:spPr/>
      <dgm:t>
        <a:bodyPr/>
        <a:lstStyle/>
        <a:p>
          <a:endParaRPr lang="es-AR"/>
        </a:p>
      </dgm:t>
    </dgm:pt>
    <dgm:pt modelId="{45D6E94C-3F7C-4901-8AB8-0A5A4A1B7BEC}" type="sibTrans" cxnId="{7579C61B-ACE9-4E8C-ABF5-8D1459DDA835}">
      <dgm:prSet/>
      <dgm:spPr/>
      <dgm:t>
        <a:bodyPr/>
        <a:lstStyle/>
        <a:p>
          <a:endParaRPr lang="es-AR"/>
        </a:p>
      </dgm:t>
    </dgm:pt>
    <dgm:pt modelId="{42B4A985-3484-4FE5-992A-C7861FC2F37F}" type="pres">
      <dgm:prSet presAssocID="{9E041638-EB41-4C23-BF6E-DAFA8853A4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FE5AA12-31BB-4013-8342-24064329E040}" type="pres">
      <dgm:prSet presAssocID="{9E041638-EB41-4C23-BF6E-DAFA8853A453}" presName="ribbon" presStyleLbl="node1" presStyleIdx="0" presStyleCnt="1"/>
      <dgm:spPr>
        <a:solidFill>
          <a:schemeClr val="accent5">
            <a:lumMod val="75000"/>
          </a:schemeClr>
        </a:solidFill>
        <a:ln w="38100">
          <a:solidFill>
            <a:schemeClr val="accent5">
              <a:lumMod val="5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s-AR"/>
        </a:p>
      </dgm:t>
    </dgm:pt>
    <dgm:pt modelId="{8879681F-9FFB-43A6-A0A1-D64C02DA751A}" type="pres">
      <dgm:prSet presAssocID="{9E041638-EB41-4C23-BF6E-DAFA8853A45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FEB23A0-4539-4D97-B3E7-93032DB0755B}" type="pres">
      <dgm:prSet presAssocID="{9E041638-EB41-4C23-BF6E-DAFA8853A45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8A3F8C0-C329-4549-ACBD-59F77961B5B7}" srcId="{9E041638-EB41-4C23-BF6E-DAFA8853A453}" destId="{3A95297A-EF04-4CB3-9C59-6E3E187E397C}" srcOrd="0" destOrd="0" parTransId="{D534513C-A5C4-40CB-A75E-308A51DC6E51}" sibTransId="{F28D80D3-C7B4-43CE-B847-04D3BB7968B6}"/>
    <dgm:cxn modelId="{7579C61B-ACE9-4E8C-ABF5-8D1459DDA835}" srcId="{9E041638-EB41-4C23-BF6E-DAFA8853A453}" destId="{534994E1-3775-4636-A874-4C5736BE9E6E}" srcOrd="1" destOrd="0" parTransId="{7D8D335F-95AD-4495-99B9-B32636FCA1C1}" sibTransId="{45D6E94C-3F7C-4901-8AB8-0A5A4A1B7BEC}"/>
    <dgm:cxn modelId="{A17E2519-9FC7-4A2C-88B9-AA6735F8661D}" type="presOf" srcId="{534994E1-3775-4636-A874-4C5736BE9E6E}" destId="{DFEB23A0-4539-4D97-B3E7-93032DB0755B}" srcOrd="0" destOrd="0" presId="urn:microsoft.com/office/officeart/2005/8/layout/arrow6"/>
    <dgm:cxn modelId="{540B20D4-FFC7-41C0-BF3E-E3BE75348C73}" type="presOf" srcId="{9E041638-EB41-4C23-BF6E-DAFA8853A453}" destId="{42B4A985-3484-4FE5-992A-C7861FC2F37F}" srcOrd="0" destOrd="0" presId="urn:microsoft.com/office/officeart/2005/8/layout/arrow6"/>
    <dgm:cxn modelId="{3CF22435-AC88-479E-9419-7C4AF1223935}" type="presOf" srcId="{3A95297A-EF04-4CB3-9C59-6E3E187E397C}" destId="{8879681F-9FFB-43A6-A0A1-D64C02DA751A}" srcOrd="0" destOrd="0" presId="urn:microsoft.com/office/officeart/2005/8/layout/arrow6"/>
    <dgm:cxn modelId="{36132C04-A973-42FF-96B8-48F3E4E4E75C}" type="presParOf" srcId="{42B4A985-3484-4FE5-992A-C7861FC2F37F}" destId="{DFE5AA12-31BB-4013-8342-24064329E040}" srcOrd="0" destOrd="0" presId="urn:microsoft.com/office/officeart/2005/8/layout/arrow6"/>
    <dgm:cxn modelId="{060D982A-5D22-44B6-8B0A-57AE2EBF3300}" type="presParOf" srcId="{42B4A985-3484-4FE5-992A-C7861FC2F37F}" destId="{8879681F-9FFB-43A6-A0A1-D64C02DA751A}" srcOrd="1" destOrd="0" presId="urn:microsoft.com/office/officeart/2005/8/layout/arrow6"/>
    <dgm:cxn modelId="{E0387C62-D8E6-4CAB-AC77-2DE7746FE477}" type="presParOf" srcId="{42B4A985-3484-4FE5-992A-C7861FC2F37F}" destId="{DFEB23A0-4539-4D97-B3E7-93032DB0755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4FC8B-5452-44EA-A302-2938BA5D4010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7A5F9D4-1B61-48EE-A735-3D5AFD0D213B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 dirty="0"/>
        </a:p>
      </dgm:t>
    </dgm:pt>
    <dgm:pt modelId="{257409BC-614B-4A7A-8D8A-AC8AEDFDB568}" type="parTrans" cxnId="{80B4BC10-918A-4C25-83B8-A57DFAF28F84}">
      <dgm:prSet/>
      <dgm:spPr/>
      <dgm:t>
        <a:bodyPr/>
        <a:lstStyle/>
        <a:p>
          <a:endParaRPr lang="es-AR"/>
        </a:p>
      </dgm:t>
    </dgm:pt>
    <dgm:pt modelId="{05124AF6-7350-4366-9909-4ACF1FD79BFD}" type="sibTrans" cxnId="{80B4BC10-918A-4C25-83B8-A57DFAF28F84}">
      <dgm:prSet/>
      <dgm:spPr/>
      <dgm:t>
        <a:bodyPr/>
        <a:lstStyle/>
        <a:p>
          <a:endParaRPr lang="es-AR"/>
        </a:p>
      </dgm:t>
    </dgm:pt>
    <dgm:pt modelId="{A1DFFFC8-AEA1-4875-A31F-00CB27CE12EA}">
      <dgm:prSet phldrT="[Texto]" custT="1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A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endParaRPr lang="es-A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C4860-F152-4CA1-BD37-57A254759C58}" type="parTrans" cxnId="{B2B2D1D6-CC13-4403-ACB2-F39684320C35}">
      <dgm:prSet/>
      <dgm:spPr/>
      <dgm:t>
        <a:bodyPr/>
        <a:lstStyle/>
        <a:p>
          <a:endParaRPr lang="es-AR"/>
        </a:p>
      </dgm:t>
    </dgm:pt>
    <dgm:pt modelId="{C8C35F36-2CDD-4890-98B2-F4990950DA1A}" type="sibTrans" cxnId="{B2B2D1D6-CC13-4403-ACB2-F39684320C35}">
      <dgm:prSet/>
      <dgm:spPr/>
      <dgm:t>
        <a:bodyPr/>
        <a:lstStyle/>
        <a:p>
          <a:endParaRPr lang="es-AR"/>
        </a:p>
      </dgm:t>
    </dgm:pt>
    <dgm:pt modelId="{76C1ED92-FC56-4159-BDA9-549F69C5320F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AR" dirty="0"/>
        </a:p>
      </dgm:t>
    </dgm:pt>
    <dgm:pt modelId="{A3E454B1-1E18-4F93-B6EC-B3A00D4F4CCF}" type="sibTrans" cxnId="{06C1DCFC-ADCA-4928-B3E3-115DC72F1345}">
      <dgm:prSet/>
      <dgm:spPr/>
      <dgm:t>
        <a:bodyPr/>
        <a:lstStyle/>
        <a:p>
          <a:endParaRPr lang="es-AR"/>
        </a:p>
      </dgm:t>
    </dgm:pt>
    <dgm:pt modelId="{E7B49872-CC65-4C0E-9D96-7C2BFAB24CB4}" type="parTrans" cxnId="{06C1DCFC-ADCA-4928-B3E3-115DC72F1345}">
      <dgm:prSet/>
      <dgm:spPr/>
      <dgm:t>
        <a:bodyPr/>
        <a:lstStyle/>
        <a:p>
          <a:endParaRPr lang="es-AR"/>
        </a:p>
      </dgm:t>
    </dgm:pt>
    <dgm:pt modelId="{C6FF5C28-6F01-4A2E-86A2-DBB93F3ACD68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 dirty="0"/>
        </a:p>
      </dgm:t>
    </dgm:pt>
    <dgm:pt modelId="{A483ABB0-3B72-4F1A-B801-7D5E64B15152}" type="sibTrans" cxnId="{52F3FC08-3F92-431A-93EA-8BB6D995B4E8}">
      <dgm:prSet/>
      <dgm:spPr/>
      <dgm:t>
        <a:bodyPr/>
        <a:lstStyle/>
        <a:p>
          <a:endParaRPr lang="es-AR"/>
        </a:p>
      </dgm:t>
    </dgm:pt>
    <dgm:pt modelId="{ADC8E5A2-0CEA-4A34-B5AF-F8B36E042D00}" type="parTrans" cxnId="{52F3FC08-3F92-431A-93EA-8BB6D995B4E8}">
      <dgm:prSet/>
      <dgm:spPr/>
      <dgm:t>
        <a:bodyPr/>
        <a:lstStyle/>
        <a:p>
          <a:endParaRPr lang="es-AR"/>
        </a:p>
      </dgm:t>
    </dgm:pt>
    <dgm:pt modelId="{64B3106F-DFE2-4F54-8D9C-17B7B0CD7B8A}" type="pres">
      <dgm:prSet presAssocID="{3EC4FC8B-5452-44EA-A302-2938BA5D401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F7074D0-3476-4B5D-893F-17B697764490}" type="pres">
      <dgm:prSet presAssocID="{3EC4FC8B-5452-44EA-A302-2938BA5D4010}" presName="ellipse" presStyleLbl="trBgShp" presStyleIdx="0" presStyleCnt="1" custScaleX="2361" custLinFactY="-100000" custLinFactNeighborX="-35629" custLinFactNeighborY="-154867"/>
      <dgm:spPr/>
    </dgm:pt>
    <dgm:pt modelId="{25BD67D5-630B-4B99-97C2-83B75E9AEE45}" type="pres">
      <dgm:prSet presAssocID="{3EC4FC8B-5452-44EA-A302-2938BA5D4010}" presName="arrow1" presStyleLbl="fgShp" presStyleIdx="0" presStyleCnt="1" custScaleX="135352" custScaleY="136646" custLinFactNeighborX="25587" custLinFactNeighborY="26652"/>
      <dgm:spPr>
        <a:solidFill>
          <a:schemeClr val="accent5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</dgm:pt>
    <dgm:pt modelId="{90B6E8DD-EB27-41E5-BBF2-33D252852BF4}" type="pres">
      <dgm:prSet presAssocID="{3EC4FC8B-5452-44EA-A302-2938BA5D4010}" presName="rectangle" presStyleLbl="revTx" presStyleIdx="0" presStyleCnt="1" custScaleX="139294" custScaleY="72377" custLinFactNeighborX="8355" custLinFactNeighborY="2768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C61C6C4-4B7D-42FA-B60D-622988CCA65F}" type="pres">
      <dgm:prSet presAssocID="{C6FF5C28-6F01-4A2E-86A2-DBB93F3ACD68}" presName="item1" presStyleLbl="node1" presStyleIdx="0" presStyleCnt="3" custScaleX="123702" custScaleY="116458" custLinFactY="-44163" custLinFactNeighborX="68300" custLinFactNeighborY="-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E67A00-CDF4-4D26-A09A-CB26EF450474}" type="pres">
      <dgm:prSet presAssocID="{76C1ED92-FC56-4159-BDA9-549F69C5320F}" presName="item2" presStyleLbl="node1" presStyleIdx="1" presStyleCnt="3" custScaleX="127579" custScaleY="118740" custLinFactNeighborX="-2929" custLinFactNeighborY="-556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472360C-C1F7-4366-93A1-61211E5B13EA}" type="pres">
      <dgm:prSet presAssocID="{A1DFFFC8-AEA1-4875-A31F-00CB27CE12EA}" presName="item3" presStyleLbl="node1" presStyleIdx="2" presStyleCnt="3" custScaleX="122146" custScaleY="110661" custLinFactNeighborX="-27245" custLinFactNeighborY="1658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584D59-CCF1-40FF-874A-2D4FB4A8C0E3}" type="pres">
      <dgm:prSet presAssocID="{3EC4FC8B-5452-44EA-A302-2938BA5D4010}" presName="funnel" presStyleLbl="trAlignAcc1" presStyleIdx="0" presStyleCnt="1" custScaleX="99999" custScaleY="124839" custLinFactNeighborX="5437" custLinFactNeighborY="-7228"/>
      <dgm:spPr>
        <a:solidFill>
          <a:schemeClr val="bg1">
            <a:alpha val="40000"/>
          </a:schemeClr>
        </a:solidFill>
        <a:ln w="19050">
          <a:solidFill>
            <a:schemeClr val="accent6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AR"/>
        </a:p>
      </dgm:t>
    </dgm:pt>
  </dgm:ptLst>
  <dgm:cxnLst>
    <dgm:cxn modelId="{9C60DBA5-47D5-49EF-888B-E165B5D8D169}" type="presOf" srcId="{76C1ED92-FC56-4159-BDA9-549F69C5320F}" destId="{1C61C6C4-4B7D-42FA-B60D-622988CCA65F}" srcOrd="0" destOrd="0" presId="urn:microsoft.com/office/officeart/2005/8/layout/funnel1"/>
    <dgm:cxn modelId="{06C1DCFC-ADCA-4928-B3E3-115DC72F1345}" srcId="{3EC4FC8B-5452-44EA-A302-2938BA5D4010}" destId="{76C1ED92-FC56-4159-BDA9-549F69C5320F}" srcOrd="2" destOrd="0" parTransId="{E7B49872-CC65-4C0E-9D96-7C2BFAB24CB4}" sibTransId="{A3E454B1-1E18-4F93-B6EC-B3A00D4F4CCF}"/>
    <dgm:cxn modelId="{189FDA08-5D35-44F6-9BB0-D5FBB1D48844}" type="presOf" srcId="{C6FF5C28-6F01-4A2E-86A2-DBB93F3ACD68}" destId="{D5E67A00-CDF4-4D26-A09A-CB26EF450474}" srcOrd="0" destOrd="0" presId="urn:microsoft.com/office/officeart/2005/8/layout/funnel1"/>
    <dgm:cxn modelId="{5DA1F61A-66E4-4D1F-AFF0-AC616C4D6A69}" type="presOf" srcId="{3EC4FC8B-5452-44EA-A302-2938BA5D4010}" destId="{64B3106F-DFE2-4F54-8D9C-17B7B0CD7B8A}" srcOrd="0" destOrd="0" presId="urn:microsoft.com/office/officeart/2005/8/layout/funnel1"/>
    <dgm:cxn modelId="{B2B2D1D6-CC13-4403-ACB2-F39684320C35}" srcId="{3EC4FC8B-5452-44EA-A302-2938BA5D4010}" destId="{A1DFFFC8-AEA1-4875-A31F-00CB27CE12EA}" srcOrd="3" destOrd="0" parTransId="{6A3C4860-F152-4CA1-BD37-57A254759C58}" sibTransId="{C8C35F36-2CDD-4890-98B2-F4990950DA1A}"/>
    <dgm:cxn modelId="{80B4BC10-918A-4C25-83B8-A57DFAF28F84}" srcId="{3EC4FC8B-5452-44EA-A302-2938BA5D4010}" destId="{C7A5F9D4-1B61-48EE-A735-3D5AFD0D213B}" srcOrd="0" destOrd="0" parTransId="{257409BC-614B-4A7A-8D8A-AC8AEDFDB568}" sibTransId="{05124AF6-7350-4366-9909-4ACF1FD79BFD}"/>
    <dgm:cxn modelId="{A462BDDC-3808-4425-B5EE-2F48B8CF890B}" type="presOf" srcId="{C7A5F9D4-1B61-48EE-A735-3D5AFD0D213B}" destId="{3472360C-C1F7-4366-93A1-61211E5B13EA}" srcOrd="0" destOrd="0" presId="urn:microsoft.com/office/officeart/2005/8/layout/funnel1"/>
    <dgm:cxn modelId="{8F6D95FD-3348-4300-9BA5-C360A4D1F830}" type="presOf" srcId="{A1DFFFC8-AEA1-4875-A31F-00CB27CE12EA}" destId="{90B6E8DD-EB27-41E5-BBF2-33D252852BF4}" srcOrd="0" destOrd="0" presId="urn:microsoft.com/office/officeart/2005/8/layout/funnel1"/>
    <dgm:cxn modelId="{52F3FC08-3F92-431A-93EA-8BB6D995B4E8}" srcId="{3EC4FC8B-5452-44EA-A302-2938BA5D4010}" destId="{C6FF5C28-6F01-4A2E-86A2-DBB93F3ACD68}" srcOrd="1" destOrd="0" parTransId="{ADC8E5A2-0CEA-4A34-B5AF-F8B36E042D00}" sibTransId="{A483ABB0-3B72-4F1A-B801-7D5E64B15152}"/>
    <dgm:cxn modelId="{EC987A52-B8E9-4F26-A33C-9E9D68A309B3}" type="presParOf" srcId="{64B3106F-DFE2-4F54-8D9C-17B7B0CD7B8A}" destId="{7F7074D0-3476-4B5D-893F-17B697764490}" srcOrd="0" destOrd="0" presId="urn:microsoft.com/office/officeart/2005/8/layout/funnel1"/>
    <dgm:cxn modelId="{B38519F1-9FA3-4E6A-9346-D7A94611D51D}" type="presParOf" srcId="{64B3106F-DFE2-4F54-8D9C-17B7B0CD7B8A}" destId="{25BD67D5-630B-4B99-97C2-83B75E9AEE45}" srcOrd="1" destOrd="0" presId="urn:microsoft.com/office/officeart/2005/8/layout/funnel1"/>
    <dgm:cxn modelId="{7F3A748F-6F3E-4D42-B8D8-B6631AFC3977}" type="presParOf" srcId="{64B3106F-DFE2-4F54-8D9C-17B7B0CD7B8A}" destId="{90B6E8DD-EB27-41E5-BBF2-33D252852BF4}" srcOrd="2" destOrd="0" presId="urn:microsoft.com/office/officeart/2005/8/layout/funnel1"/>
    <dgm:cxn modelId="{2D5D177B-F8E2-4558-8D19-45C693A31BE8}" type="presParOf" srcId="{64B3106F-DFE2-4F54-8D9C-17B7B0CD7B8A}" destId="{1C61C6C4-4B7D-42FA-B60D-622988CCA65F}" srcOrd="3" destOrd="0" presId="urn:microsoft.com/office/officeart/2005/8/layout/funnel1"/>
    <dgm:cxn modelId="{A18A0F29-58DF-49EE-9281-6773CE74FCDD}" type="presParOf" srcId="{64B3106F-DFE2-4F54-8D9C-17B7B0CD7B8A}" destId="{D5E67A00-CDF4-4D26-A09A-CB26EF450474}" srcOrd="4" destOrd="0" presId="urn:microsoft.com/office/officeart/2005/8/layout/funnel1"/>
    <dgm:cxn modelId="{1C2204A0-C9EC-4D89-AFA6-30FA20529994}" type="presParOf" srcId="{64B3106F-DFE2-4F54-8D9C-17B7B0CD7B8A}" destId="{3472360C-C1F7-4366-93A1-61211E5B13EA}" srcOrd="5" destOrd="0" presId="urn:microsoft.com/office/officeart/2005/8/layout/funnel1"/>
    <dgm:cxn modelId="{0455443C-6DE2-495E-8279-EDB42345F9B9}" type="presParOf" srcId="{64B3106F-DFE2-4F54-8D9C-17B7B0CD7B8A}" destId="{A1584D59-CCF1-40FF-874A-2D4FB4A8C0E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22BD1-80FB-40D0-82F5-063B3C0E7198}">
      <dsp:nvSpPr>
        <dsp:cNvPr id="0" name=""/>
        <dsp:cNvSpPr/>
      </dsp:nvSpPr>
      <dsp:spPr>
        <a:xfrm>
          <a:off x="0" y="189465"/>
          <a:ext cx="9920877" cy="2265542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  <a:softEdge rad="31750"/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COMPORTAMIENTO Y NIVEL DE CONOCIMIENTOS RESPECTO A LA AUTOMEDICACIÓN EN PROFESIONALES DE ENFERMERÍA</a:t>
          </a:r>
          <a:endParaRPr lang="es-AR" sz="3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595" y="300060"/>
        <a:ext cx="9699687" cy="2044352"/>
      </dsp:txXfrm>
    </dsp:sp>
    <dsp:sp modelId="{8EF9C7AB-D971-45D7-A966-7F1B2934F3A4}">
      <dsp:nvSpPr>
        <dsp:cNvPr id="0" name=""/>
        <dsp:cNvSpPr/>
      </dsp:nvSpPr>
      <dsp:spPr>
        <a:xfrm>
          <a:off x="0" y="2851015"/>
          <a:ext cx="9920877" cy="560321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AUTORES</a:t>
          </a:r>
          <a:r>
            <a:rPr lang="es-AR" sz="2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s-A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Delgado Lilia, García Estefanía, Moyano Emanuel.-</a:t>
          </a:r>
          <a:endParaRPr lang="es-A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53" y="2878368"/>
        <a:ext cx="9866171" cy="505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C501-7581-4A69-9CBC-2D45106CDEC8}">
      <dsp:nvSpPr>
        <dsp:cNvPr id="0" name=""/>
        <dsp:cNvSpPr/>
      </dsp:nvSpPr>
      <dsp:spPr>
        <a:xfrm rot="10800000">
          <a:off x="297010" y="60181"/>
          <a:ext cx="10945449" cy="1775151"/>
        </a:xfrm>
        <a:prstGeom prst="homePlat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9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¿Cuál es el comportamiento y nivel de conocimientos respecto a la automedicación en los profesionales de enfermería del hospital T. J. Schestakow de San Rafael Mendoza, en los meses de mayo a julio de 2015?</a:t>
          </a:r>
          <a:endParaRPr lang="es-AR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40798" y="60181"/>
        <a:ext cx="10501661" cy="1775151"/>
      </dsp:txXfrm>
    </dsp:sp>
    <dsp:sp modelId="{9845F878-2DBF-45DE-8D89-675DA7C2F383}">
      <dsp:nvSpPr>
        <dsp:cNvPr id="0" name=""/>
        <dsp:cNvSpPr/>
      </dsp:nvSpPr>
      <dsp:spPr>
        <a:xfrm>
          <a:off x="0" y="42054"/>
          <a:ext cx="2009036" cy="18892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3286-3AD8-4B2B-A457-ED9A162D223C}">
      <dsp:nvSpPr>
        <dsp:cNvPr id="0" name=""/>
        <dsp:cNvSpPr/>
      </dsp:nvSpPr>
      <dsp:spPr>
        <a:xfrm rot="10800000">
          <a:off x="523308" y="2367946"/>
          <a:ext cx="10750383" cy="1681340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Determinar el comportamiento y nivel de conocimientos respecto a la automedicación  en el personal  de enfermería del hospital T. J. Schestakow de San Rafael Mendoza, en los meses de mayo a julio de 2015.</a:t>
          </a:r>
          <a:endParaRPr lang="es-AR" sz="25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43643" y="2367946"/>
        <a:ext cx="10330048" cy="1681340"/>
      </dsp:txXfrm>
    </dsp:sp>
    <dsp:sp modelId="{D7FB2C98-545B-4EDC-8BEA-C2D1B35CB9EA}">
      <dsp:nvSpPr>
        <dsp:cNvPr id="0" name=""/>
        <dsp:cNvSpPr/>
      </dsp:nvSpPr>
      <dsp:spPr>
        <a:xfrm>
          <a:off x="35564" y="2252928"/>
          <a:ext cx="1854870" cy="18066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5A60F-8C95-4815-9745-1CA4220A5A22}">
      <dsp:nvSpPr>
        <dsp:cNvPr id="0" name=""/>
        <dsp:cNvSpPr/>
      </dsp:nvSpPr>
      <dsp:spPr>
        <a:xfrm rot="10800000">
          <a:off x="905121" y="152324"/>
          <a:ext cx="9789480" cy="1138240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1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Saber si el grupo de personal de enfermería del hospital T. J. Schestakow consumen o no medicamentos sin prescripción médica.</a:t>
          </a:r>
          <a:endParaRPr lang="es-AR" sz="24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89681" y="152324"/>
        <a:ext cx="9504920" cy="1138240"/>
      </dsp:txXfrm>
    </dsp:sp>
    <dsp:sp modelId="{BCF371B7-3DBB-46E6-82C8-FF21870001D1}">
      <dsp:nvSpPr>
        <dsp:cNvPr id="0" name=""/>
        <dsp:cNvSpPr/>
      </dsp:nvSpPr>
      <dsp:spPr>
        <a:xfrm>
          <a:off x="84706" y="41252"/>
          <a:ext cx="1381400" cy="12327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5FAB7-E2E0-4891-9082-BB2CA4E4050C}">
      <dsp:nvSpPr>
        <dsp:cNvPr id="0" name=""/>
        <dsp:cNvSpPr/>
      </dsp:nvSpPr>
      <dsp:spPr>
        <a:xfrm rot="10800000">
          <a:off x="954762" y="1519601"/>
          <a:ext cx="9708766" cy="1088650"/>
        </a:xfrm>
        <a:prstGeom prst="homePlat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15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Conocer cuál es el nivel de conocimientos que posee el grupo de personal de enfermería del hospital T. J. Schestakow sobre la automedicación y sus riesgos.</a:t>
          </a:r>
          <a:endParaRPr lang="es-AR" sz="2400" b="1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26924" y="1519601"/>
        <a:ext cx="9436604" cy="1088650"/>
      </dsp:txXfrm>
    </dsp:sp>
    <dsp:sp modelId="{5DCA5D14-E27F-43DB-8049-499CD698ED82}">
      <dsp:nvSpPr>
        <dsp:cNvPr id="0" name=""/>
        <dsp:cNvSpPr/>
      </dsp:nvSpPr>
      <dsp:spPr>
        <a:xfrm>
          <a:off x="49302" y="1368563"/>
          <a:ext cx="1452208" cy="13131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61BCE-8CC9-4EAC-9F36-7EB2814CABAB}">
      <dsp:nvSpPr>
        <dsp:cNvPr id="0" name=""/>
        <dsp:cNvSpPr/>
      </dsp:nvSpPr>
      <dsp:spPr>
        <a:xfrm rot="10800000">
          <a:off x="927831" y="2904300"/>
          <a:ext cx="10004617" cy="1237481"/>
        </a:xfrm>
        <a:prstGeom prst="homePlat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6152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Identificar cuáles son los principales factores predisponentes a la práctica de la automedicación en el grupo de personal de enfermería del hospital T. J. Schestakow</a:t>
          </a:r>
          <a:r>
            <a:rPr lang="es-ES" sz="1800" u="none" kern="1200" dirty="0" smtClean="0"/>
            <a:t>.</a:t>
          </a:r>
          <a:endParaRPr lang="es-AR" sz="180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400" kern="1200" dirty="0"/>
        </a:p>
      </dsp:txBody>
      <dsp:txXfrm rot="10800000">
        <a:off x="1237201" y="2904300"/>
        <a:ext cx="9695247" cy="1237481"/>
      </dsp:txXfrm>
    </dsp:sp>
    <dsp:sp modelId="{4D841D53-3AAF-49F1-8DEB-C8F5E1012763}">
      <dsp:nvSpPr>
        <dsp:cNvPr id="0" name=""/>
        <dsp:cNvSpPr/>
      </dsp:nvSpPr>
      <dsp:spPr>
        <a:xfrm>
          <a:off x="48369" y="2825563"/>
          <a:ext cx="1454073" cy="13831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5AA12-31BB-4013-8342-24064329E040}">
      <dsp:nvSpPr>
        <dsp:cNvPr id="0" name=""/>
        <dsp:cNvSpPr/>
      </dsp:nvSpPr>
      <dsp:spPr>
        <a:xfrm>
          <a:off x="0" y="312383"/>
          <a:ext cx="7807460" cy="3122984"/>
        </a:xfrm>
        <a:prstGeom prst="leftRightRibbon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9681F-9FFB-43A6-A0A1-D64C02DA751A}">
      <dsp:nvSpPr>
        <dsp:cNvPr id="0" name=""/>
        <dsp:cNvSpPr/>
      </dsp:nvSpPr>
      <dsp:spPr>
        <a:xfrm>
          <a:off x="936895" y="858906"/>
          <a:ext cx="2576461" cy="15302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CRITERIOS DE INCLUSIÓN</a:t>
          </a:r>
          <a:endParaRPr lang="es-A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6895" y="858906"/>
        <a:ext cx="2576461" cy="1530262"/>
      </dsp:txXfrm>
    </dsp:sp>
    <dsp:sp modelId="{DFEB23A0-4539-4D97-B3E7-93032DB0755B}">
      <dsp:nvSpPr>
        <dsp:cNvPr id="0" name=""/>
        <dsp:cNvSpPr/>
      </dsp:nvSpPr>
      <dsp:spPr>
        <a:xfrm>
          <a:off x="3903730" y="1358583"/>
          <a:ext cx="3044909" cy="15302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CRITERIOS DE EXCLUSIÓN</a:t>
          </a:r>
          <a:endParaRPr lang="es-AR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3730" y="1358583"/>
        <a:ext cx="3044909" cy="1530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074D0-3476-4B5D-893F-17B697764490}">
      <dsp:nvSpPr>
        <dsp:cNvPr id="0" name=""/>
        <dsp:cNvSpPr/>
      </dsp:nvSpPr>
      <dsp:spPr>
        <a:xfrm>
          <a:off x="860860" y="0"/>
          <a:ext cx="50117" cy="73718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67D5-630B-4B99-97C2-83B75E9AEE45}">
      <dsp:nvSpPr>
        <dsp:cNvPr id="0" name=""/>
        <dsp:cNvSpPr/>
      </dsp:nvSpPr>
      <dsp:spPr>
        <a:xfrm>
          <a:off x="1472364" y="2632873"/>
          <a:ext cx="556807" cy="359763"/>
        </a:xfrm>
        <a:prstGeom prst="downArrow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B6E8DD-EB27-41E5-BBF2-33D252852BF4}">
      <dsp:nvSpPr>
        <dsp:cNvPr id="0" name=""/>
        <dsp:cNvSpPr/>
      </dsp:nvSpPr>
      <dsp:spPr>
        <a:xfrm>
          <a:off x="435230" y="3026424"/>
          <a:ext cx="2750515" cy="357291"/>
        </a:xfrm>
        <a:prstGeom prst="rect">
          <a:avLst/>
        </a:prstGeom>
        <a:noFill/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endParaRPr lang="es-AR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230" y="3026424"/>
        <a:ext cx="2750515" cy="357291"/>
      </dsp:txXfrm>
    </dsp:sp>
    <dsp:sp modelId="{1C61C6C4-4B7D-42FA-B60D-622988CCA65F}">
      <dsp:nvSpPr>
        <dsp:cNvPr id="0" name=""/>
        <dsp:cNvSpPr/>
      </dsp:nvSpPr>
      <dsp:spPr>
        <a:xfrm>
          <a:off x="1770601" y="471513"/>
          <a:ext cx="915987" cy="8623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1904744" y="597801"/>
        <a:ext cx="647701" cy="609771"/>
      </dsp:txXfrm>
    </dsp:sp>
    <dsp:sp modelId="{D5E67A00-CDF4-4D26-A09A-CB26EF450474}">
      <dsp:nvSpPr>
        <dsp:cNvPr id="0" name=""/>
        <dsp:cNvSpPr/>
      </dsp:nvSpPr>
      <dsp:spPr>
        <a:xfrm>
          <a:off x="698957" y="562775"/>
          <a:ext cx="944696" cy="8792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500" kern="1200" dirty="0"/>
        </a:p>
      </dsp:txBody>
      <dsp:txXfrm>
        <a:off x="837305" y="691537"/>
        <a:ext cx="668000" cy="621721"/>
      </dsp:txXfrm>
    </dsp:sp>
    <dsp:sp modelId="{3472360C-C1F7-4366-93A1-61211E5B13EA}">
      <dsp:nvSpPr>
        <dsp:cNvPr id="0" name=""/>
        <dsp:cNvSpPr/>
      </dsp:nvSpPr>
      <dsp:spPr>
        <a:xfrm>
          <a:off x="1295952" y="948718"/>
          <a:ext cx="904465" cy="8194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>
              <a:lumMod val="50000"/>
            </a:schemeClr>
          </a:solidFill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1428408" y="1068719"/>
        <a:ext cx="639553" cy="579419"/>
      </dsp:txXfrm>
    </dsp:sp>
    <dsp:sp modelId="{A1584D59-CCF1-40FF-874A-2D4FB4A8C0E3}">
      <dsp:nvSpPr>
        <dsp:cNvPr id="0" name=""/>
        <dsp:cNvSpPr/>
      </dsp:nvSpPr>
      <dsp:spPr>
        <a:xfrm>
          <a:off x="618917" y="353220"/>
          <a:ext cx="2303690" cy="2300746"/>
        </a:xfrm>
        <a:prstGeom prst="funnel">
          <a:avLst/>
        </a:prstGeom>
        <a:solidFill>
          <a:schemeClr val="bg1">
            <a:alpha val="40000"/>
          </a:schemeClr>
        </a:solidFill>
        <a:ln w="19050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37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421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972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9406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507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51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239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554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206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134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285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37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116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638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39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81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00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ABE9A5-BFAA-4587-B5AA-8482B1C8CAA8}" type="datetimeFigureOut">
              <a:rPr lang="es-AR" smtClean="0"/>
              <a:t>06/08/2015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A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33D2921-8A85-4F69-9136-8B3FCBA6A3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984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0865" y="592427"/>
            <a:ext cx="9482994" cy="382502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Nacional de Cuyo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Facultad de Ciencias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Médicas</a:t>
            </a:r>
            <a:b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 de Enfermería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Carrera de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Licenciatura en Enfermería</a:t>
            </a: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Sede Malargüe</a:t>
            </a:r>
            <a:b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Año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s-AR" sz="3200" dirty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3200" dirty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F:\descarg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80" y="3696236"/>
            <a:ext cx="2704564" cy="253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9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1023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</a:t>
            </a:r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11" y="2292626"/>
            <a:ext cx="3884043" cy="3849757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025601" y="2395472"/>
            <a:ext cx="8676068" cy="4358906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COMPORTAMIENTO: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60,46% (78)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 un comportamiento a favor de la práctica de la automedicación.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24,8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(32)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respondieron que consumen medicamentos sin prescripción a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veces. El </a:t>
            </a:r>
            <a:r>
              <a:rPr lang="es-AR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85,26</a:t>
            </a:r>
            <a:r>
              <a:rPr lang="es-AR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(110)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muestra consumen medicamentos sin prescripción médica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14,72% (19)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 automedican.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OPINIÓN DE APROBACIÓN: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63,56%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(82)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opinión de aprobación negativa sobre la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automedicación.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ientras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36,42% (47)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manifestaron una aprobación positiva sobre la misma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 DE CONOCIMIENTOS: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conocimiento sobre que es la automedicación son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(129)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muestra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correctos. Respecto a los conocimientos sobre los riesgos de dicha práctica son en 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93,79% (121)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correctos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Sólo 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6,2% (8)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refirió no conocer los riesgos de esta práctica.</a:t>
            </a:r>
          </a:p>
        </p:txBody>
      </p:sp>
    </p:spTree>
    <p:extLst>
      <p:ext uri="{BB962C8B-B14F-4D97-AF65-F5344CB8AC3E}">
        <p14:creationId xmlns:p14="http://schemas.microsoft.com/office/powerpoint/2010/main" val="35079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86781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76193" y="2294304"/>
            <a:ext cx="9423042" cy="4331783"/>
          </a:xfrm>
        </p:spPr>
        <p:txBody>
          <a:bodyPr>
            <a:normAutofit/>
          </a:bodyPr>
          <a:lstStyle/>
          <a:p>
            <a:pPr lvl="0">
              <a:buClr>
                <a:srgbClr val="9B6BF2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AR" sz="1600" b="1" dirty="0">
                <a:solidFill>
                  <a:srgbClr val="9B6BF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FRECUENCIA DECONSUMO: </a:t>
            </a:r>
            <a:r>
              <a:rPr lang="es-A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últimos dos meses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64,34%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(83) </a:t>
            </a:r>
            <a:r>
              <a:rPr lang="es-A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misma refiere haber consumido, mientras que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35,65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(46) </a:t>
            </a:r>
            <a:r>
              <a:rPr lang="es-A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refiere que no consumió. En la últimas dos semanas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48,06%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(62) </a:t>
            </a:r>
            <a:r>
              <a:rPr lang="es-A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refiere </a:t>
            </a:r>
            <a:r>
              <a:rPr lang="es-A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 consumido medicamentos sin prescripción médica, mientras que un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51,93% (67) </a:t>
            </a:r>
            <a:r>
              <a:rPr lang="es-A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refiere que no. </a:t>
            </a:r>
            <a:endParaRPr lang="es-AR" sz="1600" b="1" dirty="0">
              <a:solidFill>
                <a:srgbClr val="9B6BF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s-AR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MOTIVO DE CONSUMO DE MEDICAMENTOS SIN PRESCRIPCIÓN MÉDICA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62,01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(80)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automedica por su experiencia y 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como enfermeros,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10,07%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(13) 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tiempo, recursos o interés para concurrir a una consulta médica,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8,52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(11) 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encontrarse inmerso en un ambiente sanitario diariamente con accesibilidad a diferentes medicamentos,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3,1%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y/o motivación de alguna persona en general y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1,55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(2)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razones. </a:t>
            </a:r>
            <a:endParaRPr lang="es-A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s-A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MEDICAMENTOS DE CONSUMO SIN PRESCRIPCIÓN MÉDICA MÁS FRECUENTES: 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45,73%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(59) 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consumo frecuente son los analgésicos y antinflamatorios, en un 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19,37% (25)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antibióticos, en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6,97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(9)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antihistamínicos y en un </a:t>
            </a:r>
            <a:r>
              <a:rPr lang="es-A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13,17</a:t>
            </a:r>
            <a:r>
              <a:rPr lang="es-AR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(17)</a:t>
            </a:r>
            <a:r>
              <a:rPr lang="es-A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otros. </a:t>
            </a:r>
            <a:endParaRPr lang="es-A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048" y="2294304"/>
            <a:ext cx="3709444" cy="38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4054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8102" y="2408350"/>
            <a:ext cx="8779098" cy="4230990"/>
          </a:xfrm>
        </p:spPr>
        <p:txBody>
          <a:bodyPr>
            <a:normAutofit/>
          </a:bodyPr>
          <a:lstStyle/>
          <a:p>
            <a:pPr lvl="0">
              <a:buClr>
                <a:srgbClr val="9B6BF2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AR" sz="1700" b="1" dirty="0">
                <a:solidFill>
                  <a:srgbClr val="9B6BF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AR" sz="1700" b="1" dirty="0">
                <a:solidFill>
                  <a:srgbClr val="9B6BF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ONCURRENCIA A UNA CONSULTA MÉDICA FRENTE A UN PROBLEMA DE SALUD: </a:t>
            </a:r>
            <a:r>
              <a:rPr lang="es-AR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7,75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(10) </a:t>
            </a:r>
            <a:r>
              <a:rPr lang="es-AR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 siempre,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(24) </a:t>
            </a:r>
            <a:r>
              <a:rPr lang="es-AR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 frecuentemente,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72,09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(93)</a:t>
            </a:r>
            <a:r>
              <a:rPr lang="es-AR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 poco frecuente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1,55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(2)</a:t>
            </a:r>
            <a:r>
              <a:rPr lang="es-AR" sz="1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concurren.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s-AR" sz="17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MOTIVO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NO CONCURRIR A UNA CONSULTA MÉDICA: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39,53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(51)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 hace por falta de tiempo,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(24)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acostumbramiento,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14,72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(19)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concurre por falta de interés,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6,97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(9)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falta de recursos, 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1,55% (2)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apoyo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(24)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concurre por otras razones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MANERA DE REALIZAR UNA CONSULTA MÉDICA: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71,31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(92)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realiza de manera formal correspondientemente en un consultorio médico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28,68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(37)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realiza de manera informal a través de una consulta de pasillo o telefónicamente.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473" y="2160763"/>
            <a:ext cx="3840811" cy="38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76933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2948456" y="2248972"/>
            <a:ext cx="9243544" cy="4346620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 realizar una campaña de concientización para todo el personal de enfermería del hospital T. J. Schestakow, a través de gráficas visuales, folletos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 proyecto para la creación de un consultorio médico exclusivo para el personal de enfermería, con funcionamiento en el mismo hospital, con atención de dos veces al mes con horarios accesibles a dicho personal.	</a:t>
            </a:r>
            <a:endParaRPr lang="es-AR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de educación para la salud dirigidas a fomentar los autocuidados y los cambios en los estilos de vida en todo el personal de enfermería del hospital T. J. Schestakow en relación con el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abuso y arbitrariedad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automedicación.</a:t>
            </a:r>
            <a:endParaRPr lang="es-AR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personal de enfermería 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 de los beneficios y riesgos del uso de medicamentos y de los procedimientos diagnósticos y terapéuticos, educándolos sobre el uso adecuado de los recursos sanitarios</a:t>
            </a: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Campañas </a:t>
            </a:r>
            <a:r>
              <a:rPr lang="es-AR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sensibilización y educación con los grupos de medicamentos de mayor consumo sin prescripción médica (antibióticos, analgésicos).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3352799"/>
            <a:ext cx="2428344" cy="32427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0671" y="2522610"/>
            <a:ext cx="3138633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6946" y="802855"/>
            <a:ext cx="115781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“Enseñaras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a volar, pero no volaran tu vuelo. Enseñaras a soñar pero no soñaran tu sueño. Enseñaras a vivir, pero no vivirán tu vida. Sin embargo, en cada vuelo, en cada sueño, y en cada vida, perdura siempre la huella del camino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enseñado”</a:t>
            </a:r>
          </a:p>
          <a:p>
            <a:pPr algn="ctr"/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(Madre Teresa de Calcuta)</a:t>
            </a:r>
            <a:endParaRPr lang="es-AR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algn="ctr"/>
            <a:endParaRPr lang="es-AR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algn="ctr"/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Sólo </a:t>
            </a:r>
            <a:r>
              <a:rPr lang="es-A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existen dos días en el año en que no se puede hacer nada. Uno se llama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AYER </a:t>
            </a:r>
            <a:r>
              <a:rPr lang="es-A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y otro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MAÑANA. </a:t>
            </a:r>
          </a:p>
          <a:p>
            <a:pPr algn="ctr"/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Por </a:t>
            </a:r>
            <a:r>
              <a:rPr lang="es-A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lo tanto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¡¡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HOY!! </a:t>
            </a:r>
            <a:r>
              <a:rPr lang="es-A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es el día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para comenzar, disfrutar, arriesgarse, sonreír, creer</a:t>
            </a:r>
            <a:r>
              <a:rPr lang="es-AR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, </a:t>
            </a:r>
            <a:r>
              <a:rPr lang="es-AR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hacer, perdonar y amar…pero principalmente VIVIR.</a:t>
            </a:r>
          </a:p>
          <a:p>
            <a:pPr algn="ctr"/>
            <a:r>
              <a:rPr lang="es-A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¡¡ADELANTE!! </a:t>
            </a:r>
            <a:r>
              <a:rPr lang="es-AR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Nada es imposible…Sólo lo que no intentas!!</a:t>
            </a:r>
          </a:p>
          <a:p>
            <a:pPr algn="ctr"/>
            <a:endParaRPr lang="es-A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algn="ctr"/>
            <a:r>
              <a:rPr lang="es-AR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Batang" panose="02030600000101010101" pitchFamily="18" charset="-127"/>
                <a:cs typeface="Aharoni" panose="02010803020104030203" pitchFamily="2" charset="-79"/>
              </a:rPr>
              <a:t>¡¡¡MUCHAS GRACIAS!!!</a:t>
            </a:r>
            <a:endParaRPr lang="es-AR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algn="ctr"/>
            <a:endParaRPr lang="es-A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10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349" y="754728"/>
            <a:ext cx="9199660" cy="1009678"/>
          </a:xfrm>
        </p:spPr>
        <p:txBody>
          <a:bodyPr/>
          <a:lstStyle/>
          <a:p>
            <a:pPr algn="ctr"/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final. TESIS</a:t>
            </a: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295775"/>
              </p:ext>
            </p:extLst>
          </p:nvPr>
        </p:nvGraphicFramePr>
        <p:xfrm>
          <a:off x="1154954" y="2575775"/>
          <a:ext cx="9920877" cy="4172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984" y="793363"/>
            <a:ext cx="9405722" cy="945284"/>
          </a:xfrm>
        </p:spPr>
        <p:txBody>
          <a:bodyPr/>
          <a:lstStyle/>
          <a:p>
            <a:r>
              <a:rPr lang="es-A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763" y="2369713"/>
            <a:ext cx="10457645" cy="3508419"/>
          </a:xfrm>
        </p:spPr>
        <p:txBody>
          <a:bodyPr numCol="1">
            <a:norm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 trabajo de investigación analiza y describe la situación actual del personal de enfermería con respecto a una práctica, que en la actualidad se hace cada vez más refleja: la automedicación</a:t>
            </a:r>
            <a:r>
              <a:rPr lang="es-A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s-A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automedicación es una práctica </a:t>
            </a:r>
            <a:r>
              <a:rPr lang="es-A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muy </a:t>
            </a: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frecuente y en aumento en nuestro medio actual y en el mundo entero. Llevada a cabo por razones sociales, económicas y culturales, que muchas veces más que satisfacer las </a:t>
            </a:r>
            <a:r>
              <a:rPr lang="es-A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necesidades </a:t>
            </a: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salud del individuo, las empeoran o agravan. </a:t>
            </a:r>
            <a:endParaRPr lang="es-A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12" y="5022894"/>
            <a:ext cx="2421081" cy="17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61023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</a:t>
            </a:r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69123"/>
              </p:ext>
            </p:extLst>
          </p:nvPr>
        </p:nvGraphicFramePr>
        <p:xfrm>
          <a:off x="321972" y="2372139"/>
          <a:ext cx="11539470" cy="435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8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39622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207700"/>
              </p:ext>
            </p:extLst>
          </p:nvPr>
        </p:nvGraphicFramePr>
        <p:xfrm>
          <a:off x="349624" y="2236763"/>
          <a:ext cx="11537576" cy="4432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73902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57577" y="2603502"/>
            <a:ext cx="3599820" cy="576262"/>
          </a:xfrm>
          <a:solidFill>
            <a:schemeClr val="accent6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 de Estudio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>
          <a:xfrm>
            <a:off x="257577" y="3337099"/>
            <a:ext cx="3599819" cy="1725232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285750" indent="-285750" algn="ctr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 de </a:t>
            </a:r>
            <a:r>
              <a:rPr lang="es-A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enfoque cuantitativo descriptivo, prospectivo,  de corte transversal.</a:t>
            </a:r>
          </a:p>
          <a:p>
            <a:pPr algn="ctr">
              <a:buClr>
                <a:schemeClr val="accent5">
                  <a:lumMod val="50000"/>
                </a:schemeClr>
              </a:buClr>
            </a:pP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accent5">
                  <a:lumMod val="50000"/>
                </a:schemeClr>
              </a:buClr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334610" y="2603502"/>
            <a:ext cx="3722712" cy="576262"/>
          </a:xfrm>
          <a:solidFill>
            <a:schemeClr val="accent6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Área de Estudio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6"/>
          </p:nvPr>
        </p:nvSpPr>
        <p:spPr>
          <a:xfrm>
            <a:off x="4334610" y="3331697"/>
            <a:ext cx="3722712" cy="308235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285750" indent="-285750" algn="ctr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Circunscripta al personal de enfermería del hospital T. J. Schestakow del 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departamento de San Rafael</a:t>
            </a:r>
            <a:r>
              <a:rPr lang="es-A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en 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servicios </a:t>
            </a:r>
            <a:r>
              <a:rPr lang="es-A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de: Traumatología</a:t>
            </a:r>
            <a:r>
              <a:rPr lang="es-A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Infecciosos, Clínica Médica I, Clínica médica II, Ginecología y Urología, Cirugía, Obstetricia, Unidad Renal, Pediatría, UTI pediátrica, UTI de adultos, Neonatología, Salud Mental, Guardia Central y Consultorios externos.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8419797" y="2603502"/>
            <a:ext cx="3454151" cy="576262"/>
          </a:xfrm>
          <a:solidFill>
            <a:schemeClr val="accent6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7"/>
          </p:nvPr>
        </p:nvSpPr>
        <p:spPr>
          <a:xfrm>
            <a:off x="8419797" y="3334398"/>
            <a:ext cx="3454151" cy="17306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Todos los profesionales de </a:t>
            </a:r>
            <a:r>
              <a:rPr lang="es-A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enfermería </a:t>
            </a:r>
            <a:r>
              <a:rPr lang="es-A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hospital T. J. Schestakow del departamento de San </a:t>
            </a:r>
            <a:r>
              <a:rPr lang="es-A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Rafael.</a:t>
            </a:r>
            <a:endParaRPr lang="es-A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48145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1455313" y="2693652"/>
            <a:ext cx="3850783" cy="576262"/>
          </a:xfrm>
          <a:solidFill>
            <a:schemeClr val="accent6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half" idx="15"/>
          </p:nvPr>
        </p:nvSpPr>
        <p:spPr>
          <a:xfrm>
            <a:off x="1455313" y="3448901"/>
            <a:ext cx="3850783" cy="262059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Cada uno de los enfermeros y enfermeras que contesten </a:t>
            </a:r>
            <a:r>
              <a:rPr lang="es-A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encuestas entregadas.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>
          <a:xfrm>
            <a:off x="6825803" y="2693652"/>
            <a:ext cx="3709115" cy="576262"/>
          </a:xfrm>
          <a:solidFill>
            <a:schemeClr val="accent6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Unidad de Análisis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half" idx="16"/>
          </p:nvPr>
        </p:nvSpPr>
        <p:spPr>
          <a:xfrm>
            <a:off x="6825803" y="3448901"/>
            <a:ext cx="3709115" cy="262059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A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total de 129 enfermeros y enfermeras que contestaron las encuestas.</a:t>
            </a:r>
          </a:p>
        </p:txBody>
      </p:sp>
    </p:spTree>
    <p:extLst>
      <p:ext uri="{BB962C8B-B14F-4D97-AF65-F5344CB8AC3E}">
        <p14:creationId xmlns:p14="http://schemas.microsoft.com/office/powerpoint/2010/main" val="3345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4054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TESIS</a:t>
            </a:r>
            <a:endParaRPr lang="es-A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89748853"/>
              </p:ext>
            </p:extLst>
          </p:nvPr>
        </p:nvGraphicFramePr>
        <p:xfrm>
          <a:off x="2186545" y="2279562"/>
          <a:ext cx="7807460" cy="374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71" y="2835965"/>
            <a:ext cx="1390966" cy="1390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9801" y="4412462"/>
            <a:ext cx="1348688" cy="15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38297" cy="706964"/>
          </a:xfrm>
        </p:spPr>
        <p:txBody>
          <a:bodyPr/>
          <a:lstStyle/>
          <a:p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Investigación </a:t>
            </a:r>
            <a:r>
              <a:rPr lang="es-AR" sz="4000" b="1" dirty="0" smtClean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final. </a:t>
            </a:r>
            <a:r>
              <a:rPr lang="es-AR" sz="4000" b="1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620468"/>
              </p:ext>
            </p:extLst>
          </p:nvPr>
        </p:nvGraphicFramePr>
        <p:xfrm>
          <a:off x="-216514" y="2160104"/>
          <a:ext cx="3291019" cy="373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660699" y="2269291"/>
            <a:ext cx="93457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EDAD: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25,58% (33)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los 22 y 32 años,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33,33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(43)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los 33 y 43 años,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22,48%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(29)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los 44 y 54 años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18,6%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(24)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los 55 y 65 años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SEXO: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69,7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(90)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es femenino mientras que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30,3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(39)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de sexo masculino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1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CIVÍL: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34,88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(45)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en matrimonio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20,93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en concubinato. U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28,68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(37)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solteros,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12,4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(16)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separados,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2,32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(3)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viudos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0,77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divorciados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AR" sz="1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AÑOS DE ANTIGÜEDAD COMO ENFERMERO: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34,88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(45)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0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a 8 años de antigüedad,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24,8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(32)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a 17 años de antigüedad,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(24)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a 26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años de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antigüedad 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17,05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(22)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a 35 años de antigüedad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4,65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(6)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en los 35 años de 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antigüedad o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más.</a:t>
            </a:r>
          </a:p>
          <a:p>
            <a:endParaRPr lang="es-A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TIPO DE TURNO LABORAL: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67,44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(87)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realizan turnos rotativos,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20,93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(27)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turno mañana,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6,97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(9)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turno tarde y un </a:t>
            </a:r>
            <a:r>
              <a:rPr lang="es-AR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4,65</a:t>
            </a:r>
            <a:r>
              <a:rPr lang="es-AR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(6)</a:t>
            </a:r>
            <a:r>
              <a:rPr lang="es-A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700" b="1" dirty="0">
                <a:latin typeface="Arial" panose="020B0604020202020204" pitchFamily="34" charset="0"/>
                <a:cs typeface="Arial" panose="020B0604020202020204" pitchFamily="34" charset="0"/>
              </a:rPr>
              <a:t>turno noche.</a:t>
            </a:r>
          </a:p>
        </p:txBody>
      </p:sp>
    </p:spTree>
    <p:extLst>
      <p:ext uri="{BB962C8B-B14F-4D97-AF65-F5344CB8AC3E}">
        <p14:creationId xmlns:p14="http://schemas.microsoft.com/office/powerpoint/2010/main" val="34852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910</TotalTime>
  <Words>1466</Words>
  <Application>Microsoft Office PowerPoint</Application>
  <PresentationFormat>Panorámica</PresentationFormat>
  <Paragraphs>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Batang</vt:lpstr>
      <vt:lpstr>Aharoni</vt:lpstr>
      <vt:lpstr>Arial</vt:lpstr>
      <vt:lpstr>Century Gothic</vt:lpstr>
      <vt:lpstr>Lucida Bright</vt:lpstr>
      <vt:lpstr>Wingdings</vt:lpstr>
      <vt:lpstr>Wingdings 3</vt:lpstr>
      <vt:lpstr>Sala de reuniones Ion</vt:lpstr>
      <vt:lpstr>Universidad Nacional de Cuyo Facultad de Ciencias Médicas Escuela de Enfermería Carrera de Licenciatura en Enfermería Sede Malargüe Año 2015 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Trabajo de Investigación final. TESIS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capuxter</dc:creator>
  <cp:lastModifiedBy>capuxter</cp:lastModifiedBy>
  <cp:revision>85</cp:revision>
  <dcterms:created xsi:type="dcterms:W3CDTF">2015-08-01T20:21:53Z</dcterms:created>
  <dcterms:modified xsi:type="dcterms:W3CDTF">2015-08-07T03:29:28Z</dcterms:modified>
</cp:coreProperties>
</file>